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9132B5-AA68-4ACC-9C5A-5321E73B0AE4}" type="datetimeFigureOut">
              <a:rPr lang="en-US" smtClean="0"/>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3719100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32B5-AA68-4ACC-9C5A-5321E73B0AE4}" type="datetimeFigureOut">
              <a:rPr lang="en-US" smtClean="0"/>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167132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32B5-AA68-4ACC-9C5A-5321E73B0AE4}" type="datetimeFigureOut">
              <a:rPr lang="en-US" smtClean="0"/>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2222752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132B5-AA68-4ACC-9C5A-5321E73B0AE4}" type="datetimeFigureOut">
              <a:rPr lang="en-US" smtClean="0"/>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2963015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132B5-AA68-4ACC-9C5A-5321E73B0AE4}" type="datetimeFigureOut">
              <a:rPr lang="en-US" smtClean="0"/>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2673675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9132B5-AA68-4ACC-9C5A-5321E73B0AE4}" type="datetimeFigureOut">
              <a:rPr lang="en-US" smtClean="0"/>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151768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9132B5-AA68-4ACC-9C5A-5321E73B0AE4}" type="datetimeFigureOut">
              <a:rPr lang="en-US" smtClean="0"/>
              <a:t>8/20/2013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133670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9132B5-AA68-4ACC-9C5A-5321E73B0AE4}" type="datetimeFigureOut">
              <a:rPr lang="en-US" smtClean="0"/>
              <a:t>8/20/2013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367018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132B5-AA68-4ACC-9C5A-5321E73B0AE4}" type="datetimeFigureOut">
              <a:rPr lang="en-US" smtClean="0"/>
              <a:t>8/20/2013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3380789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132B5-AA68-4ACC-9C5A-5321E73B0AE4}" type="datetimeFigureOut">
              <a:rPr lang="en-US" smtClean="0"/>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194449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132B5-AA68-4ACC-9C5A-5321E73B0AE4}" type="datetimeFigureOut">
              <a:rPr lang="en-US" smtClean="0"/>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E09B8-2100-4124-9E8A-A08E470963E0}" type="slidenum">
              <a:rPr lang="en-US" smtClean="0"/>
              <a:t>‹#›</a:t>
            </a:fld>
            <a:endParaRPr lang="en-US"/>
          </a:p>
        </p:txBody>
      </p:sp>
    </p:spTree>
    <p:extLst>
      <p:ext uri="{BB962C8B-B14F-4D97-AF65-F5344CB8AC3E}">
        <p14:creationId xmlns:p14="http://schemas.microsoft.com/office/powerpoint/2010/main" val="33349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132B5-AA68-4ACC-9C5A-5321E73B0AE4}" type="datetimeFigureOut">
              <a:rPr lang="en-US" smtClean="0"/>
              <a:t>8/20/2013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E09B8-2100-4124-9E8A-A08E470963E0}" type="slidenum">
              <a:rPr lang="en-US" smtClean="0"/>
              <a:t>‹#›</a:t>
            </a:fld>
            <a:endParaRPr lang="en-US"/>
          </a:p>
        </p:txBody>
      </p:sp>
    </p:spTree>
    <p:extLst>
      <p:ext uri="{BB962C8B-B14F-4D97-AF65-F5344CB8AC3E}">
        <p14:creationId xmlns:p14="http://schemas.microsoft.com/office/powerpoint/2010/main" val="1714417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375"/>
            <a:ext cx="8229600" cy="4525963"/>
          </a:xfrm>
        </p:spPr>
        <p:txBody>
          <a:bodyPr>
            <a:noAutofit/>
          </a:bodyPr>
          <a:lstStyle/>
          <a:p>
            <a:pPr marL="0" indent="0">
              <a:buNone/>
            </a:pPr>
            <a:r>
              <a:rPr lang="en-US" sz="1600" u="sng" dirty="0" smtClean="0"/>
              <a:t>Fundamental Accountability/Role</a:t>
            </a:r>
            <a:r>
              <a:rPr lang="en-US" sz="1600" dirty="0" smtClean="0"/>
              <a:t>: The State has overall accountability for the achievement of the Grant objectives; as such, the team’s role is to be the final decision-maker on scope, cost, and timeline issues, and must assure that Grant work remains aligned with the overall objectives.</a:t>
            </a:r>
          </a:p>
          <a:p>
            <a:pPr marL="0" indent="0">
              <a:buNone/>
            </a:pPr>
            <a:r>
              <a:rPr lang="en-US" sz="1600" u="sng" dirty="0" smtClean="0"/>
              <a:t>Expectations of the State Executive Leadership Team</a:t>
            </a:r>
            <a:r>
              <a:rPr lang="en-US" sz="1600" dirty="0" smtClean="0"/>
              <a:t>:</a:t>
            </a:r>
          </a:p>
          <a:p>
            <a:pPr marL="400050" lvl="1" indent="0">
              <a:buNone/>
            </a:pPr>
            <a:r>
              <a:rPr lang="en-US" sz="1600" dirty="0" smtClean="0"/>
              <a:t>§  Fulfill reporting requirements of CMMI</a:t>
            </a:r>
          </a:p>
          <a:p>
            <a:pPr marL="400050" lvl="1" indent="0">
              <a:buNone/>
            </a:pPr>
            <a:r>
              <a:rPr lang="en-US" sz="1600" dirty="0" smtClean="0"/>
              <a:t>§  Manage the Partner/Contractor relationships and contracts</a:t>
            </a:r>
          </a:p>
          <a:p>
            <a:pPr marL="400050" lvl="1" indent="0">
              <a:buNone/>
            </a:pPr>
            <a:r>
              <a:rPr lang="en-US" sz="1600" dirty="0" smtClean="0"/>
              <a:t>§  Manage financial Grant</a:t>
            </a:r>
          </a:p>
          <a:p>
            <a:pPr marL="400050" lvl="1" indent="0">
              <a:buNone/>
            </a:pPr>
            <a:r>
              <a:rPr lang="en-US" sz="1600" dirty="0" smtClean="0"/>
              <a:t>§  Remain current on status of Grant against plan overall</a:t>
            </a:r>
          </a:p>
          <a:p>
            <a:pPr marL="400050" lvl="1" indent="0">
              <a:buNone/>
            </a:pPr>
            <a:r>
              <a:rPr lang="en-US" sz="1600" dirty="0" smtClean="0"/>
              <a:t>§  Final arbiter on escalated issues impacting scope, cost, or timeline, and issues upon which the Steering Committee cannot reach consensus</a:t>
            </a:r>
          </a:p>
          <a:p>
            <a:pPr marL="400050" lvl="1" indent="0">
              <a:buNone/>
            </a:pPr>
            <a:r>
              <a:rPr lang="en-US" sz="1600" dirty="0" smtClean="0"/>
              <a:t>§  Designate the Steering Committee Chair</a:t>
            </a:r>
          </a:p>
          <a:p>
            <a:pPr marL="400050" lvl="1" indent="0">
              <a:buNone/>
            </a:pPr>
            <a:r>
              <a:rPr lang="en-US" sz="1600" dirty="0" smtClean="0"/>
              <a:t>§  Assure that </a:t>
            </a:r>
            <a:r>
              <a:rPr lang="en-US" sz="1600" dirty="0" err="1" smtClean="0"/>
              <a:t>MaineCare</a:t>
            </a:r>
            <a:r>
              <a:rPr lang="en-US" sz="1600" dirty="0" smtClean="0"/>
              <a:t>-specific objectives are managed and achieved through the Grant </a:t>
            </a:r>
          </a:p>
          <a:p>
            <a:pPr marL="400050" lvl="1" indent="0">
              <a:buNone/>
            </a:pPr>
            <a:r>
              <a:rPr lang="en-US" sz="1600" dirty="0" smtClean="0"/>
              <a:t>§  Manage periodic stakeholder meetings</a:t>
            </a:r>
          </a:p>
          <a:p>
            <a:pPr marL="0" indent="0">
              <a:buNone/>
            </a:pPr>
            <a:r>
              <a:rPr lang="en-US" sz="1600" dirty="0" smtClean="0"/>
              <a:t>The MLT will be responsible for approval of changes to budget and scope of work, and any major shifts in State resource allocation and decisions requiring senior State authority. The SIM Program Manager will make monthly reports to the MLT on performance, financial, </a:t>
            </a:r>
            <a:r>
              <a:rPr lang="en-US" sz="1600" dirty="0" err="1" smtClean="0"/>
              <a:t>workplan</a:t>
            </a:r>
            <a:r>
              <a:rPr lang="en-US" sz="1600" dirty="0" smtClean="0"/>
              <a:t> progress, and any recommendations coming out of the Steering Committee.</a:t>
            </a:r>
            <a:endParaRPr lang="en-US" sz="16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1</a:t>
            </a:fld>
            <a:endParaRPr lang="en-US" dirty="0"/>
          </a:p>
        </p:txBody>
      </p:sp>
      <p:sp>
        <p:nvSpPr>
          <p:cNvPr id="7" name="TextBox 6"/>
          <p:cNvSpPr txBox="1"/>
          <p:nvPr/>
        </p:nvSpPr>
        <p:spPr>
          <a:xfrm>
            <a:off x="4267200" y="10236"/>
            <a:ext cx="4419600" cy="1446550"/>
          </a:xfrm>
          <a:prstGeom prst="rect">
            <a:avLst/>
          </a:prstGeom>
          <a:noFill/>
        </p:spPr>
        <p:txBody>
          <a:bodyPr wrap="square" rtlCol="0">
            <a:spAutoFit/>
          </a:bodyPr>
          <a:lstStyle/>
          <a:p>
            <a:pPr algn="ctr"/>
            <a:r>
              <a:rPr lang="en-US" sz="4400" dirty="0" smtClean="0"/>
              <a:t>SIM Maine Leadership Team</a:t>
            </a:r>
            <a:endParaRPr lang="en-US" sz="4400" b="1" i="1" dirty="0">
              <a:latin typeface="Cambria" pitchFamily="18" charset="0"/>
            </a:endParaRPr>
          </a:p>
        </p:txBody>
      </p:sp>
    </p:spTree>
    <p:extLst>
      <p:ext uri="{BB962C8B-B14F-4D97-AF65-F5344CB8AC3E}">
        <p14:creationId xmlns:p14="http://schemas.microsoft.com/office/powerpoint/2010/main" val="4294848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64</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Chenard, Randal</dc:creator>
  <cp:lastModifiedBy>Chenard, Randal</cp:lastModifiedBy>
  <cp:revision>5</cp:revision>
  <dcterms:created xsi:type="dcterms:W3CDTF">2013-08-20T01:11:54Z</dcterms:created>
  <dcterms:modified xsi:type="dcterms:W3CDTF">2013-08-20T17:09:43Z</dcterms:modified>
</cp:coreProperties>
</file>